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64" r:id="rId4"/>
    <p:sldId id="257" r:id="rId5"/>
    <p:sldId id="268" r:id="rId6"/>
    <p:sldId id="265" r:id="rId7"/>
    <p:sldId id="258" r:id="rId8"/>
    <p:sldId id="259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70" d="100"/>
          <a:sy n="70" d="100"/>
        </p:scale>
        <p:origin x="-11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8341-0073-4EAB-A105-20130744642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D3D3BB-810D-44F0-AEC9-B795DFD53A07}">
      <dgm:prSet phldrT="[Текст]" phldr="1"/>
      <dgm:spPr/>
      <dgm:t>
        <a:bodyPr/>
        <a:lstStyle/>
        <a:p>
          <a:endParaRPr lang="ru-RU" dirty="0"/>
        </a:p>
      </dgm:t>
    </dgm:pt>
    <dgm:pt modelId="{A44D50E2-0A2F-422C-88D7-5B1D995BDF06}" type="parTrans" cxnId="{9DC21E3A-006C-4BB2-90B2-5DDA69870B51}">
      <dgm:prSet/>
      <dgm:spPr/>
      <dgm:t>
        <a:bodyPr/>
        <a:lstStyle/>
        <a:p>
          <a:endParaRPr lang="ru-RU"/>
        </a:p>
      </dgm:t>
    </dgm:pt>
    <dgm:pt modelId="{E8DC8C0A-7C8B-41D1-AFDE-EA8B921B65DD}" type="sibTrans" cxnId="{9DC21E3A-006C-4BB2-90B2-5DDA69870B51}">
      <dgm:prSet/>
      <dgm:spPr/>
      <dgm:t>
        <a:bodyPr/>
        <a:lstStyle/>
        <a:p>
          <a:endParaRPr lang="ru-RU"/>
        </a:p>
      </dgm:t>
    </dgm:pt>
    <dgm:pt modelId="{0A9431B5-0DCD-4CF0-9175-0D5CA6FAA763}">
      <dgm:prSet phldrT="[Текст]"/>
      <dgm:spPr/>
      <dgm:t>
        <a:bodyPr/>
        <a:lstStyle/>
        <a:p>
          <a:r>
            <a:rPr lang="ru-RU" dirty="0" smtClean="0"/>
            <a:t>Самостоятельная работа студентов</a:t>
          </a:r>
          <a:endParaRPr lang="ru-RU" dirty="0"/>
        </a:p>
      </dgm:t>
    </dgm:pt>
    <dgm:pt modelId="{29D4F486-01B2-42EC-994C-D3BF79A1DFA9}" type="parTrans" cxnId="{69FFD721-2AAA-495D-AB9E-5E46A47BFB73}">
      <dgm:prSet/>
      <dgm:spPr/>
      <dgm:t>
        <a:bodyPr/>
        <a:lstStyle/>
        <a:p>
          <a:endParaRPr lang="ru-RU"/>
        </a:p>
      </dgm:t>
    </dgm:pt>
    <dgm:pt modelId="{B8A36E1B-A868-4946-8ED5-5AA5059C2BF1}" type="sibTrans" cxnId="{69FFD721-2AAA-495D-AB9E-5E46A47BFB73}">
      <dgm:prSet/>
      <dgm:spPr/>
      <dgm:t>
        <a:bodyPr/>
        <a:lstStyle/>
        <a:p>
          <a:endParaRPr lang="ru-RU"/>
        </a:p>
      </dgm:t>
    </dgm:pt>
    <dgm:pt modelId="{4F618D23-6A28-4765-A6CC-F2F72AD82137}">
      <dgm:prSet phldrT="[Текст]" phldr="1"/>
      <dgm:spPr/>
      <dgm:t>
        <a:bodyPr/>
        <a:lstStyle/>
        <a:p>
          <a:endParaRPr lang="ru-RU"/>
        </a:p>
      </dgm:t>
    </dgm:pt>
    <dgm:pt modelId="{1206DB92-699A-470C-9CA7-1F41EEACCF02}" type="parTrans" cxnId="{39CAAF5D-40C4-4F16-B816-9E0EEAFB8C1F}">
      <dgm:prSet/>
      <dgm:spPr/>
      <dgm:t>
        <a:bodyPr/>
        <a:lstStyle/>
        <a:p>
          <a:endParaRPr lang="ru-RU"/>
        </a:p>
      </dgm:t>
    </dgm:pt>
    <dgm:pt modelId="{C76059F7-8C21-4E83-BD32-D912ED5890B8}" type="sibTrans" cxnId="{39CAAF5D-40C4-4F16-B816-9E0EEAFB8C1F}">
      <dgm:prSet/>
      <dgm:spPr/>
      <dgm:t>
        <a:bodyPr/>
        <a:lstStyle/>
        <a:p>
          <a:endParaRPr lang="ru-RU"/>
        </a:p>
      </dgm:t>
    </dgm:pt>
    <dgm:pt modelId="{D5902AE7-4E2A-45E1-9337-8889D5DD9569}">
      <dgm:prSet phldrT="[Текст]"/>
      <dgm:spPr/>
      <dgm:t>
        <a:bodyPr/>
        <a:lstStyle/>
        <a:p>
          <a:r>
            <a:rPr lang="ru-RU" dirty="0" err="1" smtClean="0"/>
            <a:t>Профориентационная</a:t>
          </a:r>
          <a:r>
            <a:rPr lang="ru-RU" dirty="0" smtClean="0"/>
            <a:t> работа</a:t>
          </a:r>
          <a:endParaRPr lang="ru-RU" dirty="0"/>
        </a:p>
      </dgm:t>
    </dgm:pt>
    <dgm:pt modelId="{77445BA5-CDE2-4CAA-BCF1-C93DF84F4112}" type="parTrans" cxnId="{8AF96BC9-C03B-447A-8CCB-F137C27240C0}">
      <dgm:prSet/>
      <dgm:spPr/>
      <dgm:t>
        <a:bodyPr/>
        <a:lstStyle/>
        <a:p>
          <a:endParaRPr lang="ru-RU"/>
        </a:p>
      </dgm:t>
    </dgm:pt>
    <dgm:pt modelId="{A5B592AF-1D9B-41F3-B2BC-6CC5EA46036A}" type="sibTrans" cxnId="{8AF96BC9-C03B-447A-8CCB-F137C27240C0}">
      <dgm:prSet/>
      <dgm:spPr/>
      <dgm:t>
        <a:bodyPr/>
        <a:lstStyle/>
        <a:p>
          <a:endParaRPr lang="ru-RU"/>
        </a:p>
      </dgm:t>
    </dgm:pt>
    <dgm:pt modelId="{A3974DE1-7A79-40BD-8464-A71EB6E95C77}">
      <dgm:prSet phldrT="[Текст]" phldr="1"/>
      <dgm:spPr/>
      <dgm:t>
        <a:bodyPr/>
        <a:lstStyle/>
        <a:p>
          <a:endParaRPr lang="ru-RU"/>
        </a:p>
      </dgm:t>
    </dgm:pt>
    <dgm:pt modelId="{B8565339-123B-4C47-A633-71430E8ED8AC}" type="parTrans" cxnId="{79B399AD-3EC5-43A8-80C9-64670AFB3F9D}">
      <dgm:prSet/>
      <dgm:spPr/>
      <dgm:t>
        <a:bodyPr/>
        <a:lstStyle/>
        <a:p>
          <a:endParaRPr lang="ru-RU"/>
        </a:p>
      </dgm:t>
    </dgm:pt>
    <dgm:pt modelId="{02416687-295B-483F-9425-06934C89B40B}" type="sibTrans" cxnId="{79B399AD-3EC5-43A8-80C9-64670AFB3F9D}">
      <dgm:prSet/>
      <dgm:spPr/>
      <dgm:t>
        <a:bodyPr/>
        <a:lstStyle/>
        <a:p>
          <a:endParaRPr lang="ru-RU"/>
        </a:p>
      </dgm:t>
    </dgm:pt>
    <dgm:pt modelId="{E5CA78D5-D5AE-40B5-BF3A-53B0CF6F98B2}">
      <dgm:prSet phldrT="[Текст]"/>
      <dgm:spPr/>
      <dgm:t>
        <a:bodyPr/>
        <a:lstStyle/>
        <a:p>
          <a:r>
            <a:rPr lang="ru-RU" dirty="0" smtClean="0"/>
            <a:t>Дополнительное профессиональное образование</a:t>
          </a:r>
          <a:endParaRPr lang="ru-RU" dirty="0"/>
        </a:p>
      </dgm:t>
    </dgm:pt>
    <dgm:pt modelId="{15295FB6-B962-4C34-B303-3026D86F26F0}" type="parTrans" cxnId="{48A37221-DB3D-4C86-9BC0-0386B5AD8C13}">
      <dgm:prSet/>
      <dgm:spPr/>
      <dgm:t>
        <a:bodyPr/>
        <a:lstStyle/>
        <a:p>
          <a:endParaRPr lang="ru-RU"/>
        </a:p>
      </dgm:t>
    </dgm:pt>
    <dgm:pt modelId="{AE4A2340-0767-4D20-AEC9-24F142AD032A}" type="sibTrans" cxnId="{48A37221-DB3D-4C86-9BC0-0386B5AD8C13}">
      <dgm:prSet/>
      <dgm:spPr/>
      <dgm:t>
        <a:bodyPr/>
        <a:lstStyle/>
        <a:p>
          <a:endParaRPr lang="ru-RU"/>
        </a:p>
      </dgm:t>
    </dgm:pt>
    <dgm:pt modelId="{31789C3C-6F3F-4F16-B927-2C95F1DA5528}" type="pres">
      <dgm:prSet presAssocID="{DB918341-0073-4EAB-A105-2013074464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35B99-0D54-4D7B-8533-3E690B415EC9}" type="pres">
      <dgm:prSet presAssocID="{25D3D3BB-810D-44F0-AEC9-B795DFD53A07}" presName="composite" presStyleCnt="0"/>
      <dgm:spPr/>
    </dgm:pt>
    <dgm:pt modelId="{A1375F69-3E6A-45EB-8EF8-DEA13B93B309}" type="pres">
      <dgm:prSet presAssocID="{25D3D3BB-810D-44F0-AEC9-B795DFD53A0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5DAC4-4557-4AD2-B0E4-C90C312CEA04}" type="pres">
      <dgm:prSet presAssocID="{25D3D3BB-810D-44F0-AEC9-B795DFD53A0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2F07A-62D7-4F65-8121-4BBC971C138B}" type="pres">
      <dgm:prSet presAssocID="{E8DC8C0A-7C8B-41D1-AFDE-EA8B921B65DD}" presName="sp" presStyleCnt="0"/>
      <dgm:spPr/>
    </dgm:pt>
    <dgm:pt modelId="{DFA39C8E-B8E5-4DF4-A019-F23623021D70}" type="pres">
      <dgm:prSet presAssocID="{4F618D23-6A28-4765-A6CC-F2F72AD82137}" presName="composite" presStyleCnt="0"/>
      <dgm:spPr/>
    </dgm:pt>
    <dgm:pt modelId="{07EE07C7-B1C0-40C3-A81B-F20E24A11236}" type="pres">
      <dgm:prSet presAssocID="{4F618D23-6A28-4765-A6CC-F2F72AD821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D2031-130A-4296-917A-A8CE603302F1}" type="pres">
      <dgm:prSet presAssocID="{4F618D23-6A28-4765-A6CC-F2F72AD8213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39B73-4FE6-4EC1-903B-6DED8B7E9FF5}" type="pres">
      <dgm:prSet presAssocID="{C76059F7-8C21-4E83-BD32-D912ED5890B8}" presName="sp" presStyleCnt="0"/>
      <dgm:spPr/>
    </dgm:pt>
    <dgm:pt modelId="{5ADD1410-C213-4CB8-A1E7-7F88B03A6D74}" type="pres">
      <dgm:prSet presAssocID="{A3974DE1-7A79-40BD-8464-A71EB6E95C77}" presName="composite" presStyleCnt="0"/>
      <dgm:spPr/>
    </dgm:pt>
    <dgm:pt modelId="{9C1E7DF5-651F-496E-A9FC-34D3890F6325}" type="pres">
      <dgm:prSet presAssocID="{A3974DE1-7A79-40BD-8464-A71EB6E95C7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67646-15FA-480F-93C4-B119D9879D71}" type="pres">
      <dgm:prSet presAssocID="{A3974DE1-7A79-40BD-8464-A71EB6E95C7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21E3A-006C-4BB2-90B2-5DDA69870B51}" srcId="{DB918341-0073-4EAB-A105-201307446424}" destId="{25D3D3BB-810D-44F0-AEC9-B795DFD53A07}" srcOrd="0" destOrd="0" parTransId="{A44D50E2-0A2F-422C-88D7-5B1D995BDF06}" sibTransId="{E8DC8C0A-7C8B-41D1-AFDE-EA8B921B65DD}"/>
    <dgm:cxn modelId="{BFC432DA-9AED-415F-8C1D-B9C977157F18}" type="presOf" srcId="{4F618D23-6A28-4765-A6CC-F2F72AD82137}" destId="{07EE07C7-B1C0-40C3-A81B-F20E24A11236}" srcOrd="0" destOrd="0" presId="urn:microsoft.com/office/officeart/2005/8/layout/chevron2"/>
    <dgm:cxn modelId="{8AF96BC9-C03B-447A-8CCB-F137C27240C0}" srcId="{4F618D23-6A28-4765-A6CC-F2F72AD82137}" destId="{D5902AE7-4E2A-45E1-9337-8889D5DD9569}" srcOrd="0" destOrd="0" parTransId="{77445BA5-CDE2-4CAA-BCF1-C93DF84F4112}" sibTransId="{A5B592AF-1D9B-41F3-B2BC-6CC5EA46036A}"/>
    <dgm:cxn modelId="{48A37221-DB3D-4C86-9BC0-0386B5AD8C13}" srcId="{A3974DE1-7A79-40BD-8464-A71EB6E95C77}" destId="{E5CA78D5-D5AE-40B5-BF3A-53B0CF6F98B2}" srcOrd="0" destOrd="0" parTransId="{15295FB6-B962-4C34-B303-3026D86F26F0}" sibTransId="{AE4A2340-0767-4D20-AEC9-24F142AD032A}"/>
    <dgm:cxn modelId="{6479C049-3F36-41C7-8B5B-4FE3E5FF393E}" type="presOf" srcId="{D5902AE7-4E2A-45E1-9337-8889D5DD9569}" destId="{5A9D2031-130A-4296-917A-A8CE603302F1}" srcOrd="0" destOrd="0" presId="urn:microsoft.com/office/officeart/2005/8/layout/chevron2"/>
    <dgm:cxn modelId="{119EA9B8-629B-4C61-B262-6C61B633481A}" type="presOf" srcId="{0A9431B5-0DCD-4CF0-9175-0D5CA6FAA763}" destId="{C505DAC4-4557-4AD2-B0E4-C90C312CEA04}" srcOrd="0" destOrd="0" presId="urn:microsoft.com/office/officeart/2005/8/layout/chevron2"/>
    <dgm:cxn modelId="{A43931B9-83AD-41BC-89BD-381FF19DBECD}" type="presOf" srcId="{DB918341-0073-4EAB-A105-201307446424}" destId="{31789C3C-6F3F-4F16-B927-2C95F1DA5528}" srcOrd="0" destOrd="0" presId="urn:microsoft.com/office/officeart/2005/8/layout/chevron2"/>
    <dgm:cxn modelId="{C791F663-C80A-49C7-992B-A9BD78B61A65}" type="presOf" srcId="{A3974DE1-7A79-40BD-8464-A71EB6E95C77}" destId="{9C1E7DF5-651F-496E-A9FC-34D3890F6325}" srcOrd="0" destOrd="0" presId="urn:microsoft.com/office/officeart/2005/8/layout/chevron2"/>
    <dgm:cxn modelId="{79B399AD-3EC5-43A8-80C9-64670AFB3F9D}" srcId="{DB918341-0073-4EAB-A105-201307446424}" destId="{A3974DE1-7A79-40BD-8464-A71EB6E95C77}" srcOrd="2" destOrd="0" parTransId="{B8565339-123B-4C47-A633-71430E8ED8AC}" sibTransId="{02416687-295B-483F-9425-06934C89B40B}"/>
    <dgm:cxn modelId="{69FFD721-2AAA-495D-AB9E-5E46A47BFB73}" srcId="{25D3D3BB-810D-44F0-AEC9-B795DFD53A07}" destId="{0A9431B5-0DCD-4CF0-9175-0D5CA6FAA763}" srcOrd="0" destOrd="0" parTransId="{29D4F486-01B2-42EC-994C-D3BF79A1DFA9}" sibTransId="{B8A36E1B-A868-4946-8ED5-5AA5059C2BF1}"/>
    <dgm:cxn modelId="{39CAAF5D-40C4-4F16-B816-9E0EEAFB8C1F}" srcId="{DB918341-0073-4EAB-A105-201307446424}" destId="{4F618D23-6A28-4765-A6CC-F2F72AD82137}" srcOrd="1" destOrd="0" parTransId="{1206DB92-699A-470C-9CA7-1F41EEACCF02}" sibTransId="{C76059F7-8C21-4E83-BD32-D912ED5890B8}"/>
    <dgm:cxn modelId="{39C801EC-0D66-4BBC-8542-7EC14CBB53F2}" type="presOf" srcId="{25D3D3BB-810D-44F0-AEC9-B795DFD53A07}" destId="{A1375F69-3E6A-45EB-8EF8-DEA13B93B309}" srcOrd="0" destOrd="0" presId="urn:microsoft.com/office/officeart/2005/8/layout/chevron2"/>
    <dgm:cxn modelId="{47CD8A8D-7E2D-434B-8AE8-54B56064CE74}" type="presOf" srcId="{E5CA78D5-D5AE-40B5-BF3A-53B0CF6F98B2}" destId="{FF867646-15FA-480F-93C4-B119D9879D71}" srcOrd="0" destOrd="0" presId="urn:microsoft.com/office/officeart/2005/8/layout/chevron2"/>
    <dgm:cxn modelId="{1B1CC9F6-22E2-463F-9FAD-83D177CE358E}" type="presParOf" srcId="{31789C3C-6F3F-4F16-B927-2C95F1DA5528}" destId="{3BF35B99-0D54-4D7B-8533-3E690B415EC9}" srcOrd="0" destOrd="0" presId="urn:microsoft.com/office/officeart/2005/8/layout/chevron2"/>
    <dgm:cxn modelId="{9E900889-BC1E-41E7-9CCC-2407126AC807}" type="presParOf" srcId="{3BF35B99-0D54-4D7B-8533-3E690B415EC9}" destId="{A1375F69-3E6A-45EB-8EF8-DEA13B93B309}" srcOrd="0" destOrd="0" presId="urn:microsoft.com/office/officeart/2005/8/layout/chevron2"/>
    <dgm:cxn modelId="{AD7430A3-5DCC-4098-AB85-3558039C1BCE}" type="presParOf" srcId="{3BF35B99-0D54-4D7B-8533-3E690B415EC9}" destId="{C505DAC4-4557-4AD2-B0E4-C90C312CEA04}" srcOrd="1" destOrd="0" presId="urn:microsoft.com/office/officeart/2005/8/layout/chevron2"/>
    <dgm:cxn modelId="{A024556D-6882-4C25-AB33-566696C3C14C}" type="presParOf" srcId="{31789C3C-6F3F-4F16-B927-2C95F1DA5528}" destId="{2342F07A-62D7-4F65-8121-4BBC971C138B}" srcOrd="1" destOrd="0" presId="urn:microsoft.com/office/officeart/2005/8/layout/chevron2"/>
    <dgm:cxn modelId="{D808AE7D-C2EE-43D2-A38D-6F1964E11C6C}" type="presParOf" srcId="{31789C3C-6F3F-4F16-B927-2C95F1DA5528}" destId="{DFA39C8E-B8E5-4DF4-A019-F23623021D70}" srcOrd="2" destOrd="0" presId="urn:microsoft.com/office/officeart/2005/8/layout/chevron2"/>
    <dgm:cxn modelId="{ED24086D-BC84-434D-ADFF-C49EDEA8A35B}" type="presParOf" srcId="{DFA39C8E-B8E5-4DF4-A019-F23623021D70}" destId="{07EE07C7-B1C0-40C3-A81B-F20E24A11236}" srcOrd="0" destOrd="0" presId="urn:microsoft.com/office/officeart/2005/8/layout/chevron2"/>
    <dgm:cxn modelId="{2470E78B-B930-49CF-8890-1D55F2E9DF61}" type="presParOf" srcId="{DFA39C8E-B8E5-4DF4-A019-F23623021D70}" destId="{5A9D2031-130A-4296-917A-A8CE603302F1}" srcOrd="1" destOrd="0" presId="urn:microsoft.com/office/officeart/2005/8/layout/chevron2"/>
    <dgm:cxn modelId="{09015D0A-3E54-49E9-A924-4161AA6F5FB0}" type="presParOf" srcId="{31789C3C-6F3F-4F16-B927-2C95F1DA5528}" destId="{57439B73-4FE6-4EC1-903B-6DED8B7E9FF5}" srcOrd="3" destOrd="0" presId="urn:microsoft.com/office/officeart/2005/8/layout/chevron2"/>
    <dgm:cxn modelId="{2913489C-1C49-4D1A-87A1-435FBD991973}" type="presParOf" srcId="{31789C3C-6F3F-4F16-B927-2C95F1DA5528}" destId="{5ADD1410-C213-4CB8-A1E7-7F88B03A6D74}" srcOrd="4" destOrd="0" presId="urn:microsoft.com/office/officeart/2005/8/layout/chevron2"/>
    <dgm:cxn modelId="{C2CA2037-4FD3-4C27-A3BC-92DE59E380E7}" type="presParOf" srcId="{5ADD1410-C213-4CB8-A1E7-7F88B03A6D74}" destId="{9C1E7DF5-651F-496E-A9FC-34D3890F6325}" srcOrd="0" destOrd="0" presId="urn:microsoft.com/office/officeart/2005/8/layout/chevron2"/>
    <dgm:cxn modelId="{036350D3-23A8-409D-A158-419E5C3A11E9}" type="presParOf" srcId="{5ADD1410-C213-4CB8-A1E7-7F88B03A6D74}" destId="{FF867646-15FA-480F-93C4-B119D9879D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75F69-3E6A-45EB-8EF8-DEA13B93B309}">
      <dsp:nvSpPr>
        <dsp:cNvPr id="0" name=""/>
        <dsp:cNvSpPr/>
      </dsp:nvSpPr>
      <dsp:spPr>
        <a:xfrm rot="5400000">
          <a:off x="-205505" y="206099"/>
          <a:ext cx="1370036" cy="959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480107"/>
        <a:ext cx="959025" cy="411011"/>
      </dsp:txXfrm>
    </dsp:sp>
    <dsp:sp modelId="{C505DAC4-4557-4AD2-B0E4-C90C312CEA04}">
      <dsp:nvSpPr>
        <dsp:cNvPr id="0" name=""/>
        <dsp:cNvSpPr/>
      </dsp:nvSpPr>
      <dsp:spPr>
        <a:xfrm rot="5400000">
          <a:off x="4149050" y="-3189431"/>
          <a:ext cx="890523" cy="7270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Самостоятельная работа студентов</a:t>
          </a:r>
          <a:endParaRPr lang="ru-RU" sz="2900" kern="1200" dirty="0"/>
        </a:p>
      </dsp:txBody>
      <dsp:txXfrm rot="-5400000">
        <a:off x="959025" y="44066"/>
        <a:ext cx="7227102" cy="803579"/>
      </dsp:txXfrm>
    </dsp:sp>
    <dsp:sp modelId="{07EE07C7-B1C0-40C3-A81B-F20E24A11236}">
      <dsp:nvSpPr>
        <dsp:cNvPr id="0" name=""/>
        <dsp:cNvSpPr/>
      </dsp:nvSpPr>
      <dsp:spPr>
        <a:xfrm rot="5400000">
          <a:off x="-205505" y="1378656"/>
          <a:ext cx="1370036" cy="959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1652664"/>
        <a:ext cx="959025" cy="411011"/>
      </dsp:txXfrm>
    </dsp:sp>
    <dsp:sp modelId="{5A9D2031-130A-4296-917A-A8CE603302F1}">
      <dsp:nvSpPr>
        <dsp:cNvPr id="0" name=""/>
        <dsp:cNvSpPr/>
      </dsp:nvSpPr>
      <dsp:spPr>
        <a:xfrm rot="5400000">
          <a:off x="4149050" y="-2016874"/>
          <a:ext cx="890523" cy="7270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err="1" smtClean="0"/>
            <a:t>Профориентационная</a:t>
          </a:r>
          <a:r>
            <a:rPr lang="ru-RU" sz="2900" kern="1200" dirty="0" smtClean="0"/>
            <a:t> работа</a:t>
          </a:r>
          <a:endParaRPr lang="ru-RU" sz="2900" kern="1200" dirty="0"/>
        </a:p>
      </dsp:txBody>
      <dsp:txXfrm rot="-5400000">
        <a:off x="959025" y="1216623"/>
        <a:ext cx="7227102" cy="803579"/>
      </dsp:txXfrm>
    </dsp:sp>
    <dsp:sp modelId="{9C1E7DF5-651F-496E-A9FC-34D3890F6325}">
      <dsp:nvSpPr>
        <dsp:cNvPr id="0" name=""/>
        <dsp:cNvSpPr/>
      </dsp:nvSpPr>
      <dsp:spPr>
        <a:xfrm rot="5400000">
          <a:off x="-205505" y="2551213"/>
          <a:ext cx="1370036" cy="959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2825221"/>
        <a:ext cx="959025" cy="411011"/>
      </dsp:txXfrm>
    </dsp:sp>
    <dsp:sp modelId="{FF867646-15FA-480F-93C4-B119D9879D71}">
      <dsp:nvSpPr>
        <dsp:cNvPr id="0" name=""/>
        <dsp:cNvSpPr/>
      </dsp:nvSpPr>
      <dsp:spPr>
        <a:xfrm rot="5400000">
          <a:off x="4149050" y="-844317"/>
          <a:ext cx="890523" cy="7270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Дополнительное профессиональное образование</a:t>
          </a:r>
          <a:endParaRPr lang="ru-RU" sz="2900" kern="1200" dirty="0"/>
        </a:p>
      </dsp:txBody>
      <dsp:txXfrm rot="-5400000">
        <a:off x="959025" y="2389180"/>
        <a:ext cx="7227102" cy="803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509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846640" cy="4429132"/>
          </a:xfrm>
        </p:spPr>
        <p:txBody>
          <a:bodyPr anchor="t"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Об опыте применения ДОТ в образовательном процессе, </a:t>
            </a:r>
            <a:r>
              <a:rPr lang="ru-RU" sz="3600" dirty="0" err="1" smtClean="0">
                <a:solidFill>
                  <a:schemeClr val="tx1"/>
                </a:solidFill>
              </a:rPr>
              <a:t>профориентационной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работе и системе дополнительного профессионального образования в «Красноярском педагогическом колледже №1 им. М. Горького</a:t>
            </a:r>
            <a:r>
              <a:rPr lang="ru-RU" sz="3600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429132"/>
            <a:ext cx="3714776" cy="1285884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Руководитель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ЦДО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Зырянова У.В.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00166" y="4968288"/>
            <a:ext cx="3714776" cy="18897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Красноярск 2016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Будем рады видеть вас на наших курсах повышения квалификации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Наши контакты:</a:t>
            </a:r>
          </a:p>
          <a:p>
            <a:pPr>
              <a:buNone/>
            </a:pPr>
            <a:r>
              <a:rPr lang="ru-RU" sz="3200" dirty="0" smtClean="0"/>
              <a:t>г. Красноярск, ул. Урицкого д. 106,</a:t>
            </a:r>
          </a:p>
          <a:p>
            <a:pPr>
              <a:buNone/>
            </a:pPr>
            <a:r>
              <a:rPr lang="ru-RU" sz="3200" dirty="0" smtClean="0"/>
              <a:t>сайт:</a:t>
            </a:r>
            <a:r>
              <a:rPr lang="en-US" sz="3200" dirty="0" smtClean="0"/>
              <a:t> www.kpk1.ru, </a:t>
            </a:r>
          </a:p>
          <a:p>
            <a:pPr>
              <a:buNone/>
            </a:pPr>
            <a:r>
              <a:rPr lang="ru-RU" sz="3200" dirty="0" smtClean="0"/>
              <a:t>электронная почта: </a:t>
            </a:r>
            <a:r>
              <a:rPr lang="en-US" sz="3200" dirty="0" smtClean="0"/>
              <a:t>surgutskaya</a:t>
            </a:r>
            <a:r>
              <a:rPr lang="ru-RU" sz="3200" dirty="0" smtClean="0"/>
              <a:t>@</a:t>
            </a:r>
            <a:r>
              <a:rPr lang="en-US" sz="3200" dirty="0" smtClean="0"/>
              <a:t>kpk</a:t>
            </a:r>
            <a:r>
              <a:rPr lang="ru-RU" sz="3200" dirty="0" smtClean="0"/>
              <a:t>1.</a:t>
            </a:r>
            <a:r>
              <a:rPr lang="en-US" sz="3200" dirty="0" err="1" smtClean="0"/>
              <a:t>ru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тел: 220-61-06,</a:t>
            </a:r>
          </a:p>
          <a:p>
            <a:pPr>
              <a:buNone/>
            </a:pPr>
            <a:r>
              <a:rPr lang="ru-RU" sz="3200" dirty="0" err="1" smtClean="0"/>
              <a:t>Сургутская</a:t>
            </a:r>
            <a:r>
              <a:rPr lang="ru-RU" sz="3200" dirty="0" smtClean="0"/>
              <a:t> Елена Валерьевна.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348" t="10588" r="520" b="5882"/>
          <a:stretch>
            <a:fillRect/>
          </a:stretch>
        </p:blipFill>
        <p:spPr bwMode="auto">
          <a:xfrm>
            <a:off x="428596" y="642918"/>
            <a:ext cx="84296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Среда дистанционного обучения </a:t>
            </a:r>
            <a:r>
              <a:rPr lang="en-US" sz="4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Moodle</a:t>
            </a:r>
            <a:r>
              <a:rPr 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4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(Modular Object-Oriented Dynamic Learning Environment) (http://dist.kpk1.ru</a:t>
            </a: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500"/>
          <a:ext cx="8229600" cy="371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715436" cy="1214446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Самостоятельная работа студентов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Преимущества дистанционного формы:</a:t>
            </a:r>
          </a:p>
          <a:p>
            <a:r>
              <a:rPr lang="ru-RU" dirty="0" smtClean="0"/>
              <a:t>Разнообразие форм самостоятельной работы (видео и </a:t>
            </a:r>
            <a:r>
              <a:rPr lang="ru-RU" dirty="0" err="1" smtClean="0"/>
              <a:t>аудиолекции</a:t>
            </a:r>
            <a:r>
              <a:rPr lang="ru-RU" dirty="0" smtClean="0"/>
              <a:t>, электронные книги, тесты, тренажеры и т.д.);</a:t>
            </a:r>
          </a:p>
          <a:p>
            <a:r>
              <a:rPr lang="ru-RU" dirty="0" smtClean="0"/>
              <a:t>Возможность управления и контроля за самостоятельной работой студента;</a:t>
            </a:r>
          </a:p>
          <a:p>
            <a:r>
              <a:rPr lang="ru-RU" dirty="0" smtClean="0"/>
              <a:t>Доступность </a:t>
            </a:r>
            <a:r>
              <a:rPr lang="ru-RU" dirty="0" err="1" smtClean="0"/>
              <a:t>УМК</a:t>
            </a:r>
            <a:r>
              <a:rPr lang="ru-RU" dirty="0" smtClean="0"/>
              <a:t> для студента.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950" r="23010" b="14207"/>
          <a:stretch>
            <a:fillRect/>
          </a:stretch>
        </p:blipFill>
        <p:spPr bwMode="auto">
          <a:xfrm>
            <a:off x="214282" y="714356"/>
            <a:ext cx="8929718" cy="59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492" t="36252" r="21800" b="9948"/>
          <a:stretch>
            <a:fillRect/>
          </a:stretch>
        </p:blipFill>
        <p:spPr bwMode="auto">
          <a:xfrm>
            <a:off x="428596" y="785794"/>
            <a:ext cx="8501122" cy="573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00013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Профориентационная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работа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50029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Конкурс </a:t>
            </a:r>
            <a:r>
              <a:rPr lang="ru-RU" sz="3600" b="1" dirty="0" smtClean="0"/>
              <a:t>«Хочу стать учителем»</a:t>
            </a:r>
          </a:p>
          <a:p>
            <a:pPr algn="ctr">
              <a:buNone/>
            </a:pPr>
            <a:r>
              <a:rPr lang="ru-RU" sz="3200" dirty="0" smtClean="0"/>
              <a:t>(74 участника из 18 районов края)</a:t>
            </a:r>
          </a:p>
          <a:p>
            <a:pPr algn="ctr"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Преимущества дистанционной формы:</a:t>
            </a:r>
          </a:p>
          <a:p>
            <a:r>
              <a:rPr lang="ru-RU" sz="3200" dirty="0" smtClean="0"/>
              <a:t>Доступность;</a:t>
            </a:r>
          </a:p>
          <a:p>
            <a:r>
              <a:rPr lang="ru-RU" sz="3200" dirty="0" smtClean="0"/>
              <a:t>Объективность;</a:t>
            </a:r>
          </a:p>
          <a:p>
            <a:r>
              <a:rPr lang="ru-RU" sz="3200" dirty="0" smtClean="0"/>
              <a:t>Контроль.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1566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Дополнительное профессиональное образование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8715436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Преимущества дистанционной формы:</a:t>
            </a:r>
          </a:p>
          <a:p>
            <a:pPr lvl="0"/>
            <a:r>
              <a:rPr lang="ru-RU" sz="3200" dirty="0" smtClean="0"/>
              <a:t>Экономичность;</a:t>
            </a:r>
          </a:p>
          <a:p>
            <a:pPr lvl="0"/>
            <a:r>
              <a:rPr lang="ru-RU" sz="3200" dirty="0" smtClean="0"/>
              <a:t>Доступность;</a:t>
            </a:r>
          </a:p>
          <a:p>
            <a:pPr lvl="0"/>
            <a:r>
              <a:rPr lang="ru-RU" sz="3200" dirty="0" smtClean="0"/>
              <a:t>Минимальное ресурсное обеспечение образовательного процесса;</a:t>
            </a:r>
          </a:p>
          <a:p>
            <a:pPr lvl="0"/>
            <a:r>
              <a:rPr lang="ru-RU" sz="3200" dirty="0" smtClean="0"/>
              <a:t>Технологичность.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137" r="6250" b="6049"/>
          <a:stretch>
            <a:fillRect/>
          </a:stretch>
        </p:blipFill>
        <p:spPr bwMode="auto">
          <a:xfrm>
            <a:off x="0" y="928670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156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Об опыте применения ДОТ в образовательном процессе, профориентационной работе и системе дополнительного профессионального образования в «Красноярском педагогическом колледже №1 им. М. Горького»</vt:lpstr>
      <vt:lpstr>Презентация PowerPoint</vt:lpstr>
      <vt:lpstr>Среда дистанционного обучения Moodle (Modular Object-Oriented Dynamic Learning Environment) (http://dist.kpk1.ru) </vt:lpstr>
      <vt:lpstr>Самостоятельная работа студентов </vt:lpstr>
      <vt:lpstr>Презентация PowerPoint</vt:lpstr>
      <vt:lpstr>Презентация PowerPoint</vt:lpstr>
      <vt:lpstr>Профориентационная работа</vt:lpstr>
      <vt:lpstr>Дополнительное профессиональное образование</vt:lpstr>
      <vt:lpstr>Презентация PowerPoint</vt:lpstr>
      <vt:lpstr>Будем рады видеть вас на наших курсах повышения квалификации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детей в условиях групп кратковременного пребывания в образовательном учреждении </dc:title>
  <cp:lastModifiedBy>Экспонент</cp:lastModifiedBy>
  <cp:revision>61</cp:revision>
  <dcterms:modified xsi:type="dcterms:W3CDTF">2016-10-13T06:55:15Z</dcterms:modified>
</cp:coreProperties>
</file>